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10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99039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76499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-3832" y="12039"/>
            <a:ext cx="10925833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14659" y="660"/>
            <a:ext cx="10500940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846666" y="-661"/>
            <a:ext cx="2167466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10800000" flipH="1">
            <a:off x="-524933" y="131"/>
            <a:ext cx="1403434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85800" y="2060996"/>
            <a:ext cx="7772400" cy="154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80000"/>
              <a:buNone/>
              <a:defRPr sz="3000" b="1">
                <a:latin typeface="Arial"/>
                <a:ea typeface="Arial"/>
                <a:cs typeface="Arial"/>
                <a:sym typeface="Arial"/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hape 39"/>
          <p:cNvGrpSpPr/>
          <p:nvPr/>
        </p:nvGrpSpPr>
        <p:grpSpPr>
          <a:xfrm>
            <a:off x="-6264" y="3700039"/>
            <a:ext cx="9150267" cy="2325488"/>
            <a:chOff x="-6264" y="4933386"/>
            <a:chExt cx="9150267" cy="3100650"/>
          </a:xfrm>
        </p:grpSpPr>
        <p:sp>
          <p:nvSpPr>
            <p:cNvPr id="40" name="Shape 40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www.inpaws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www.spencenursery.co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www.IRMCA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.gov/isda/2368.ht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gineering.purdue.edu/watersheds/videos.html" TargetMode="External"/><Relationship Id="rId4" Type="http://schemas.openxmlformats.org/officeDocument/2006/relationships/hyperlink" Target="http://www.indy.gov/eGov/City/DPW/SustainIndy/Pages/SustainIndyHome.asp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685800" y="644941"/>
            <a:ext cx="7772400" cy="115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Homeowner BMP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s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685800" y="2060996"/>
            <a:ext cx="7772400" cy="1541998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>
                <a:solidFill>
                  <a:srgbClr val="FFFFFF"/>
                </a:solidFill>
                <a:rtl val="0"/>
              </a:rPr>
              <a:t>Aileen Driscoll Farid</a:t>
            </a:r>
          </a:p>
          <a:p>
            <a:pPr marL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>
                <a:solidFill>
                  <a:srgbClr val="FFFFFF"/>
                </a:solidFill>
                <a:rtl val="0"/>
              </a:rPr>
              <a:t>Jake Brinkman</a:t>
            </a:r>
          </a:p>
          <a:p>
            <a:pPr marL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>
                <a:solidFill>
                  <a:srgbClr val="FFFFFF"/>
                </a:solidFill>
                <a:rtl val="0"/>
              </a:rPr>
              <a:t>Jennifer Hughes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72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Filter Strip</a:t>
            </a:r>
            <a:r>
              <a:rPr lang="en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819775"/>
            <a:ext cx="8229600" cy="405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" sz="3000">
                <a:solidFill>
                  <a:schemeClr val="dk1"/>
                </a:solidFill>
              </a:rPr>
              <a:t>An area of land containing grasses or native vegetation that slow the rate of runoff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en" sz="3000">
                <a:solidFill>
                  <a:schemeClr val="dk1"/>
                </a:solidFill>
              </a:rPr>
              <a:t>Increase infiltration of runoff and nutrients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en" sz="3000">
                <a:solidFill>
                  <a:schemeClr val="dk1"/>
                </a:solidFill>
              </a:rPr>
              <a:t>Promote sediment deposition and filtering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en" sz="3000">
                <a:solidFill>
                  <a:schemeClr val="dk1"/>
                </a:solidFill>
              </a:rPr>
              <a:t>Can also serve as a buffer near waterways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214675"/>
            <a:ext cx="2648180" cy="179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7100" y="3214675"/>
            <a:ext cx="1816668" cy="179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5501" y="3214675"/>
            <a:ext cx="2699672" cy="179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Rain Gardens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" sz="3000">
                <a:solidFill>
                  <a:schemeClr val="dk1"/>
                </a:solidFill>
              </a:rPr>
              <a:t>Planted shallow depressions designed to catch stormwater runoff in your yard 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chemeClr val="dk1"/>
              </a:solidFill>
              <a:rtl val="0"/>
            </a:endParaRP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950" y="2345300"/>
            <a:ext cx="3973100" cy="264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1525" y="2345300"/>
            <a:ext cx="3806009" cy="264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071575"/>
            <a:ext cx="8229600" cy="394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000">
                <a:solidFill>
                  <a:schemeClr val="dk1"/>
                </a:solidFill>
              </a:rPr>
              <a:t>Slow down runoff by allowing it to soak into the ground, helping to prevent erosion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000">
                <a:solidFill>
                  <a:schemeClr val="dk1"/>
                </a:solidFill>
              </a:rPr>
              <a:t>Plants filter pollutants like fertilizer, pesticides, and sediment out of stormwater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000">
                <a:solidFill>
                  <a:schemeClr val="dk1"/>
                </a:solidFill>
              </a:rPr>
              <a:t>Attract beneficial pollinators like bees, butterflies, and hummingbirds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000">
                <a:solidFill>
                  <a:schemeClr val="dk1"/>
                </a:solidFill>
              </a:rPr>
              <a:t>Provide habitat for wildlife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Rain Gardens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244250"/>
            <a:ext cx="83529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rgbClr val="000000"/>
                </a:solidFill>
              </a:rPr>
              <a:t>Are adapted to the local climate and soils</a:t>
            </a:r>
          </a:p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rgbClr val="000000"/>
                </a:solidFill>
              </a:rPr>
              <a:t>Many species are drought tolerant</a:t>
            </a:r>
          </a:p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rgbClr val="000000"/>
                </a:solidFill>
              </a:rPr>
              <a:t>Are easy to maintain once established</a:t>
            </a:r>
          </a:p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rgbClr val="000000"/>
                </a:solidFill>
              </a:rPr>
              <a:t>Have extensive root systems</a:t>
            </a:r>
          </a:p>
          <a:p>
            <a:pPr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 </a:t>
            </a:r>
            <a:r>
              <a:rPr lang="en" dirty="0" smtClean="0">
                <a:solidFill>
                  <a:srgbClr val="000000"/>
                </a:solidFill>
              </a:rPr>
              <a:t>   that </a:t>
            </a:r>
            <a:r>
              <a:rPr lang="en" dirty="0">
                <a:solidFill>
                  <a:srgbClr val="000000"/>
                </a:solidFill>
              </a:rPr>
              <a:t>stabilize soil, reduce</a:t>
            </a:r>
          </a:p>
          <a:p>
            <a:pPr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 </a:t>
            </a:r>
            <a:r>
              <a:rPr lang="en" dirty="0" smtClean="0">
                <a:solidFill>
                  <a:srgbClr val="000000"/>
                </a:solidFill>
              </a:rPr>
              <a:t>   erosion</a:t>
            </a:r>
            <a:r>
              <a:rPr lang="en" dirty="0">
                <a:solidFill>
                  <a:srgbClr val="000000"/>
                </a:solidFill>
              </a:rPr>
              <a:t>, absorb runoff water,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 </a:t>
            </a:r>
            <a:r>
              <a:rPr lang="en" dirty="0" smtClean="0">
                <a:solidFill>
                  <a:srgbClr val="000000"/>
                </a:solidFill>
              </a:rPr>
              <a:t>   and </a:t>
            </a:r>
            <a:r>
              <a:rPr lang="en" dirty="0">
                <a:solidFill>
                  <a:srgbClr val="000000"/>
                </a:solidFill>
              </a:rPr>
              <a:t>filter out contaminants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Native Plants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9575" y="2973575"/>
            <a:ext cx="2603600" cy="203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151800" y="1229050"/>
            <a:ext cx="88454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Many are host plants for caterpillars and nectar sources for butterflies, bees, and hummingbirds</a:t>
            </a:r>
          </a:p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Offer important habitat for songbirds</a:t>
            </a:r>
          </a:p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Perennials will come back every year!</a:t>
            </a:r>
          </a:p>
          <a:p>
            <a:pPr marL="457200" lvl="0" indent="-4318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Are an attractive way to beautify your yard!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Native Plants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1700" y="183574"/>
            <a:ext cx="2079824" cy="155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9117" y="183574"/>
            <a:ext cx="2002255" cy="155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172050" y="1244250"/>
            <a:ext cx="8855700" cy="378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Native Plants Unlimited - (317) 506-5456</a:t>
            </a:r>
          </a:p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Eagle Creek Nursery - (317) 291-7660</a:t>
            </a:r>
          </a:p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IMA Gardens &amp; Greenhouse - (317) 920-2652</a:t>
            </a:r>
          </a:p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Indiana Native Plant and Wildflower Society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www.inpaws.org</a:t>
            </a:r>
            <a:r>
              <a:rPr lang="en">
                <a:solidFill>
                  <a:srgbClr val="000000"/>
                </a:solidFill>
              </a:rPr>
              <a:t> (Annual plant sale in May)</a:t>
            </a:r>
          </a:p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Spence Restoration Nursery (for larger installations) </a:t>
            </a:r>
            <a:r>
              <a:rPr lang="en" u="sng">
                <a:solidFill>
                  <a:schemeClr val="hlink"/>
                </a:solidFill>
                <a:hlinkClick r:id="rId4"/>
              </a:rPr>
              <a:t>www.spencenursery.com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Local Resources for Native Plants</a:t>
            </a: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106275" y="1244250"/>
            <a:ext cx="88403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Inexpensive to start from seed</a:t>
            </a:r>
          </a:p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More expensive to purchase flats of potted plants from a nursery - mix and match to get a variety of different species</a:t>
            </a:r>
          </a:p>
          <a:p>
            <a:pPr marL="457200" lvl="0" indent="-4318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The price will vary depending on the size of the planting you are interested in doing</a:t>
            </a:r>
          </a:p>
          <a:p>
            <a:pPr marL="457200" lvl="0" indent="-4318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Call to get a quote before your purchase! </a:t>
            </a:r>
            <a:r>
              <a:rPr lang="en"/>
              <a:t> 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How Much Do Native Plants Cost?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204425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Yard Maintenance 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281350" y="1244242"/>
            <a:ext cx="4038599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" sz="3000" dirty="0">
                <a:solidFill>
                  <a:schemeClr val="dk1"/>
                </a:solidFill>
              </a:rPr>
              <a:t>Designing and caring for your yard using water quality BMPs that prevent erosion and reduce </a:t>
            </a:r>
            <a:r>
              <a:rPr lang="en" sz="3000" dirty="0" smtClean="0">
                <a:solidFill>
                  <a:schemeClr val="dk1"/>
                </a:solidFill>
              </a:rPr>
              <a:t>runoff</a:t>
            </a:r>
            <a:endParaRPr lang="en" sz="3000" dirty="0">
              <a:solidFill>
                <a:schemeClr val="dk1"/>
              </a:solidFill>
            </a:endParaRP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" sz="3000" dirty="0">
                <a:solidFill>
                  <a:schemeClr val="dk1"/>
                </a:solidFill>
              </a:rPr>
              <a:t>Low cost and minimal effort 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9950" y="719125"/>
            <a:ext cx="4824049" cy="442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46225" y="1134350"/>
            <a:ext cx="40598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</a:rPr>
              <a:t>Clean up after your pet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</a:rPr>
              <a:t>Don’t use more fertilizer than directed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000000"/>
                </a:solidFill>
              </a:rPr>
              <a:t>Reduces nutrient loads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</a:rPr>
              <a:t>Increase green spaces-trees, plants</a:t>
            </a:r>
          </a:p>
          <a:p>
            <a:pPr marL="914400" lvl="1" indent="-38100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000000"/>
                </a:solidFill>
              </a:rPr>
              <a:t>Slows runoff and increases infiltration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0" y="3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Easy Ways to Do Your Part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l="16448" r="16441"/>
          <a:stretch/>
        </p:blipFill>
        <p:spPr>
          <a:xfrm>
            <a:off x="6363425" y="245862"/>
            <a:ext cx="2780575" cy="476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60679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Raking Leaves and Grass Clippings</a:t>
            </a:r>
          </a:p>
          <a:p>
            <a:pPr marL="914400" lvl="1" indent="-406400" rtl="0">
              <a:spcBef>
                <a:spcPts val="0"/>
              </a:spcBef>
              <a:buClr>
                <a:srgbClr val="000000"/>
              </a:buClr>
              <a:buSzPct val="875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</a:rPr>
              <a:t>Reduces nutrient loads </a:t>
            </a:r>
          </a:p>
          <a:p>
            <a:pPr marL="914400" lvl="1" indent="-406400" rtl="0">
              <a:spcBef>
                <a:spcPts val="0"/>
              </a:spcBef>
              <a:buClr>
                <a:srgbClr val="000000"/>
              </a:buClr>
              <a:buSzPct val="875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</a:rPr>
              <a:t>City Leaf Collection Programs</a:t>
            </a:r>
          </a:p>
          <a:p>
            <a:pPr marL="1371600" lvl="2" indent="-381000" rtl="0">
              <a:spcBef>
                <a:spcPts val="0"/>
              </a:spcBef>
              <a:buClr>
                <a:srgbClr val="000000"/>
              </a:buClr>
              <a:buSzPct val="75000"/>
              <a:buFont typeface="Wingdings"/>
              <a:buChar char="§"/>
            </a:pPr>
            <a:r>
              <a:rPr lang="en">
                <a:solidFill>
                  <a:srgbClr val="000000"/>
                </a:solidFill>
              </a:rPr>
              <a:t>Up to 40 bags/household Nov-Dec with trash pick-up</a:t>
            </a:r>
          </a:p>
          <a:p>
            <a:pPr marL="914400" lvl="1" indent="-406400" rtl="0">
              <a:spcBef>
                <a:spcPts val="0"/>
              </a:spcBef>
              <a:buClr>
                <a:srgbClr val="000000"/>
              </a:buClr>
              <a:buSzPct val="875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</a:rPr>
              <a:t>Can also be used as mulch </a:t>
            </a:r>
          </a:p>
          <a:p>
            <a:pPr marL="914400" lvl="1" indent="-406400">
              <a:spcBef>
                <a:spcPts val="0"/>
              </a:spcBef>
              <a:buClr>
                <a:srgbClr val="000000"/>
              </a:buClr>
              <a:buSzPct val="875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</a:rPr>
              <a:t>Keep out of drains and waterways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Introduction to project	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BMP - Best Management Practice</a:t>
            </a:r>
          </a:p>
          <a:p>
            <a:pPr marL="914400" lvl="1" indent="-406400" rtl="0">
              <a:spcBef>
                <a:spcPts val="0"/>
              </a:spcBef>
              <a:buClr>
                <a:srgbClr val="000000"/>
              </a:buClr>
              <a:buSzPct val="875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</a:rPr>
              <a:t>Term used to describe a type of water pollution control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4999" y="2803399"/>
            <a:ext cx="2636175" cy="1977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94525" y="1255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Retains water</a:t>
            </a:r>
          </a:p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Prevents soil erosion</a:t>
            </a:r>
          </a:p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Aesthetically pleasing</a:t>
            </a:r>
          </a:p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Easy do-it-yourself 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installation</a:t>
            </a:r>
          </a:p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Maintain by refreshing mulch layer as needed and each spring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Mulching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9600" y="205975"/>
            <a:ext cx="4233499" cy="363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9476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$20-$30/yard </a:t>
            </a:r>
          </a:p>
          <a:p>
            <a:pPr marL="457200" lvl="0" indent="-4318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Indiana Mulch and Stone </a:t>
            </a:r>
          </a:p>
          <a:p>
            <a:pPr marL="914400" lvl="1" indent="-406400" rtl="0">
              <a:spcBef>
                <a:spcPts val="0"/>
              </a:spcBef>
              <a:buClr>
                <a:schemeClr val="dk1"/>
              </a:buClr>
              <a:buSzPct val="87500"/>
              <a:buFont typeface="Courier New"/>
              <a:buChar char="o"/>
            </a:pPr>
            <a:r>
              <a:rPr lang="en">
                <a:solidFill>
                  <a:schemeClr val="dk1"/>
                </a:solidFill>
              </a:rPr>
              <a:t>317-826-7777</a:t>
            </a:r>
          </a:p>
          <a:p>
            <a:pPr marL="457200" lvl="0" indent="-4318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Tiffany Lawn and Garden</a:t>
            </a:r>
          </a:p>
          <a:p>
            <a:pPr marL="914400" lvl="1" indent="-406400" rtl="0">
              <a:spcBef>
                <a:spcPts val="0"/>
              </a:spcBef>
              <a:buClr>
                <a:schemeClr val="dk1"/>
              </a:buClr>
              <a:buSzPct val="87500"/>
              <a:buFont typeface="Courier New"/>
              <a:buChar char="o"/>
            </a:pPr>
            <a:r>
              <a:rPr lang="en">
                <a:solidFill>
                  <a:schemeClr val="dk1"/>
                </a:solidFill>
              </a:rPr>
              <a:t>317-228-4900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82142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Local Mulching Resources and Price</a:t>
            </a:r>
            <a:r>
              <a:rPr lang="en"/>
              <a:t>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2116750" y="216953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Porous Pavement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134342"/>
            <a:ext cx="4038599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rebuchet MS"/>
              <a:buChar char="●"/>
            </a:pPr>
            <a:r>
              <a:rPr lang="en" sz="2400">
                <a:solidFill>
                  <a:srgbClr val="000000"/>
                </a:solidFill>
              </a:rPr>
              <a:t>Permeable surface that reduces runoff by storing and filtering water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rebuchet MS"/>
              <a:buChar char="●"/>
            </a:pPr>
            <a:r>
              <a:rPr lang="en" sz="2400">
                <a:solidFill>
                  <a:srgbClr val="000000"/>
                </a:solidFill>
              </a:rPr>
              <a:t>Can be used for streets, driveways, sidewalks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rgbClr val="000000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2"/>
          </p:nvPr>
        </p:nvSpPr>
        <p:spPr>
          <a:xfrm>
            <a:off x="4593975" y="11343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en" sz="2400" dirty="0">
                <a:solidFill>
                  <a:schemeClr val="dk1"/>
                </a:solidFill>
              </a:rPr>
              <a:t>Regular maintenance required to function properly </a:t>
            </a:r>
          </a:p>
          <a:p>
            <a:pPr marL="1143000" lvl="2" indent="-279400" rtl="0">
              <a:spcBef>
                <a:spcPts val="0"/>
              </a:spcBef>
              <a:buClr>
                <a:schemeClr val="dk1"/>
              </a:buClr>
              <a:buSzPct val="114285"/>
              <a:buFont typeface="Trebuchet MS"/>
              <a:buChar char="■"/>
            </a:pPr>
            <a:r>
              <a:rPr lang="en" dirty="0">
                <a:solidFill>
                  <a:schemeClr val="dk1"/>
                </a:solidFill>
              </a:rPr>
              <a:t>Street sweeping or vacuuming 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25000"/>
              <a:buFont typeface="Trebuchet MS"/>
              <a:buChar char="●"/>
            </a:pPr>
            <a:r>
              <a:rPr lang="en" sz="2400" dirty="0">
                <a:solidFill>
                  <a:schemeClr val="dk1"/>
                </a:solidFill>
              </a:rPr>
              <a:t>Professional </a:t>
            </a:r>
            <a:r>
              <a:rPr lang="en" sz="2400" dirty="0" smtClean="0">
                <a:solidFill>
                  <a:schemeClr val="dk1"/>
                </a:solidFill>
              </a:rPr>
              <a:t>installation</a:t>
            </a:r>
            <a:endParaRPr lang="en" sz="2400" dirty="0">
              <a:solidFill>
                <a:schemeClr val="dk1"/>
              </a:solidFill>
            </a:endParaRP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0" y="3486150"/>
            <a:ext cx="4593974" cy="153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65089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Professional installation </a:t>
            </a:r>
          </a:p>
          <a:p>
            <a:pPr marL="914400" lvl="1" indent="-406400" rtl="0">
              <a:spcBef>
                <a:spcPts val="0"/>
              </a:spcBef>
              <a:buClr>
                <a:srgbClr val="000000"/>
              </a:buClr>
              <a:buSzPct val="87500"/>
              <a:buFont typeface="Courier New"/>
              <a:buChar char="o"/>
            </a:pPr>
            <a:r>
              <a:rPr lang="en" u="sng">
                <a:solidFill>
                  <a:srgbClr val="000000"/>
                </a:solidFill>
                <a:hlinkClick r:id="rId3"/>
              </a:rPr>
              <a:t>www.IRMCA.com</a:t>
            </a:r>
            <a:r>
              <a:rPr lang="en">
                <a:solidFill>
                  <a:srgbClr val="000000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3975" y="450603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Porous Pavement 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Resources 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7075" y="0"/>
            <a:ext cx="35169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182175" y="1163875"/>
            <a:ext cx="8810100" cy="378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Your local Soil and Water Conservation District (SWCD)	</a:t>
            </a:r>
            <a:r>
              <a:rPr lang="en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http://www.in.gov/isda/2368.htm</a:t>
            </a:r>
          </a:p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City of Indianapolis Office of Sustainability </a:t>
            </a:r>
            <a:r>
              <a:rPr lang="en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http://www.indy.gov/eGov/City/DPW/SustainIndy/Pages/SustainIndyHome.aspx</a:t>
            </a:r>
          </a:p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Indiana Watershed Leadership Program</a:t>
            </a:r>
          </a:p>
          <a:p>
            <a:pPr marL="457200" indent="45720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(Rain Barrel and Rain Garden Installation Videos)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https://engineering.purdue.edu/watersheds/videos.html</a:t>
            </a:r>
            <a:r>
              <a:rPr lang="en" sz="1800">
                <a:solidFill>
                  <a:srgbClr val="000000"/>
                </a:solidFill>
              </a:rPr>
              <a:t> </a:t>
            </a:r>
          </a:p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Your local watershed group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54225" y="205975"/>
            <a:ext cx="8332499" cy="871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Additional Resources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Introduction to project	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Our project goal </a:t>
            </a:r>
          </a:p>
          <a:p>
            <a:pPr marL="914400" lvl="1" indent="-406400" rtl="0">
              <a:spcBef>
                <a:spcPts val="0"/>
              </a:spcBef>
              <a:buClr>
                <a:srgbClr val="000000"/>
              </a:buClr>
              <a:buSzPct val="875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</a:rPr>
              <a:t>Have a Brochure on Homeowner BMPs that can be used across Indiana</a:t>
            </a:r>
          </a:p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Brochure</a:t>
            </a:r>
          </a:p>
          <a:p>
            <a:pPr marL="914400" lvl="1" indent="-406400" rtl="0">
              <a:spcBef>
                <a:spcPts val="0"/>
              </a:spcBef>
              <a:buClr>
                <a:srgbClr val="000000"/>
              </a:buClr>
              <a:buSzPct val="875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</a:rPr>
              <a:t>Single brochure with an overview of popular BMPs for Homeowners that reduce Nonpoint Source Pollution (NPS)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Homeowner BMPs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Rain Barrels</a:t>
            </a:r>
          </a:p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Rain Gardens</a:t>
            </a:r>
          </a:p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Mulching &amp; Yard Maintenance</a:t>
            </a:r>
          </a:p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Porous Pavement</a:t>
            </a:r>
          </a:p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Filter Strips</a:t>
            </a:r>
          </a:p>
          <a:p>
            <a:pPr marL="457200" lvl="0" indent="-431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Native Plants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5354" y="2876775"/>
            <a:ext cx="2713698" cy="20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Rain Barrels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244250"/>
            <a:ext cx="6110399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000">
                <a:solidFill>
                  <a:schemeClr val="dk1"/>
                </a:solidFill>
              </a:rPr>
              <a:t>System that collects and stores rainwater from your roof that would otherwise run off and be diverted to storm drains, streams, and rivers.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7600" y="1308825"/>
            <a:ext cx="1905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Rain Barrels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000">
                <a:solidFill>
                  <a:schemeClr val="dk1"/>
                </a:solidFill>
              </a:rPr>
              <a:t>Benefits: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3333"/>
              <a:buFont typeface="Courier New"/>
              <a:buChar char="o"/>
            </a:pPr>
            <a:r>
              <a:rPr lang="en" sz="3000">
                <a:solidFill>
                  <a:schemeClr val="dk1"/>
                </a:solidFill>
              </a:rPr>
              <a:t>Reduces runoff volumes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3333"/>
              <a:buFont typeface="Courier New"/>
              <a:buChar char="o"/>
            </a:pPr>
            <a:r>
              <a:rPr lang="en" sz="3000">
                <a:solidFill>
                  <a:schemeClr val="dk1"/>
                </a:solidFill>
              </a:rPr>
              <a:t>Conserves water for reuse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3333"/>
              <a:buFont typeface="Courier New"/>
              <a:buChar char="o"/>
            </a:pPr>
            <a:r>
              <a:rPr lang="en" sz="3000">
                <a:solidFill>
                  <a:schemeClr val="dk1"/>
                </a:solidFill>
              </a:rPr>
              <a:t>Provides irrigation water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3333"/>
              <a:buFont typeface="Courier New"/>
              <a:buChar char="o"/>
            </a:pPr>
            <a:r>
              <a:rPr lang="en" sz="3000">
                <a:solidFill>
                  <a:schemeClr val="dk1"/>
                </a:solidFill>
              </a:rPr>
              <a:t>Saves money and energy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3333"/>
              <a:buFont typeface="Courier New"/>
              <a:buChar char="o"/>
            </a:pPr>
            <a:r>
              <a:rPr lang="en" sz="3000">
                <a:solidFill>
                  <a:schemeClr val="dk1"/>
                </a:solidFill>
              </a:rPr>
              <a:t>Protects rivers, creeks, and lakes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3333"/>
              <a:buFont typeface="Courier New"/>
              <a:buChar char="o"/>
            </a:pPr>
            <a:r>
              <a:rPr lang="en" sz="3000">
                <a:solidFill>
                  <a:schemeClr val="dk1"/>
                </a:solidFill>
              </a:rPr>
              <a:t>Water is clean and fresh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3333"/>
              <a:buFont typeface="Courier New"/>
              <a:buChar char="o"/>
            </a:pPr>
            <a:r>
              <a:rPr lang="en" sz="3000">
                <a:solidFill>
                  <a:schemeClr val="dk1"/>
                </a:solidFill>
              </a:rPr>
              <a:t>Water is FREE!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8652" y="445000"/>
            <a:ext cx="2101072" cy="315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5500" y="-35422"/>
            <a:ext cx="3215700" cy="24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" y="1513200"/>
            <a:ext cx="2722725" cy="36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41125" y="2602725"/>
            <a:ext cx="3439975" cy="2579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Rain Barrels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 the rain barrel on one or two concrete blocks and then determine the proper height.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 the downspout at the proper height.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Attach the necessary elbows, extensions or diverter.</a:t>
            </a:r>
          </a:p>
          <a:p>
            <a:pPr marL="74295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Install diverter according to manufacturer directions.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DONE!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Rain Barrels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Places to</a:t>
            </a:r>
            <a:r>
              <a:rPr lang="en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purchas</a:t>
            </a: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</a:p>
          <a:p>
            <a:pPr marL="74295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SWCD offices</a:t>
            </a:r>
          </a:p>
          <a:p>
            <a:pPr marL="74295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Box Stores</a:t>
            </a:r>
          </a:p>
          <a:p>
            <a:pPr marL="74295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small Hardware Stores</a:t>
            </a:r>
          </a:p>
          <a:p>
            <a:pPr marL="74295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</a:p>
          <a:p>
            <a:pPr marL="74295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Side of road barrel seller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</a:t>
            </a:r>
          </a:p>
          <a:p>
            <a:pPr marL="74295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$25 (make your own) - $250 fancy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684</Words>
  <Application>Microsoft Office PowerPoint</Application>
  <PresentationFormat>On-screen Show (16:9)</PresentationFormat>
  <Paragraphs>129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wave</vt:lpstr>
      <vt:lpstr>Homeowner BMPs</vt:lpstr>
      <vt:lpstr>Introduction to project </vt:lpstr>
      <vt:lpstr>Introduction to project </vt:lpstr>
      <vt:lpstr>Homeowner BMPs</vt:lpstr>
      <vt:lpstr>Rain Barrels</vt:lpstr>
      <vt:lpstr>Rain Barrels</vt:lpstr>
      <vt:lpstr>PowerPoint Presentation</vt:lpstr>
      <vt:lpstr>Rain Barrels</vt:lpstr>
      <vt:lpstr>Rain Barrels</vt:lpstr>
      <vt:lpstr>Filter Strips</vt:lpstr>
      <vt:lpstr>Rain Gardens</vt:lpstr>
      <vt:lpstr>Rain Gardens</vt:lpstr>
      <vt:lpstr>Native Plants</vt:lpstr>
      <vt:lpstr>Native Plants</vt:lpstr>
      <vt:lpstr>Local Resources for Native Plants </vt:lpstr>
      <vt:lpstr>How Much Do Native Plants Cost?</vt:lpstr>
      <vt:lpstr>Yard Maintenance </vt:lpstr>
      <vt:lpstr>Easy Ways to Do Your Part</vt:lpstr>
      <vt:lpstr>PowerPoint Presentation</vt:lpstr>
      <vt:lpstr>Mulching</vt:lpstr>
      <vt:lpstr>Local Mulching Resources and Price </vt:lpstr>
      <vt:lpstr>Porous Pavement</vt:lpstr>
      <vt:lpstr>Porous Pavement  Resources </vt:lpstr>
      <vt:lpstr>Additional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Homeowner BMPs</dc:title>
  <dc:creator>Brinkman, Jacob L.</dc:creator>
  <cp:lastModifiedBy>IMCADMIN</cp:lastModifiedBy>
  <cp:revision>5</cp:revision>
  <dcterms:modified xsi:type="dcterms:W3CDTF">2015-05-21T16:15:37Z</dcterms:modified>
</cp:coreProperties>
</file>